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303" r:id="rId2"/>
    <p:sldId id="309" r:id="rId3"/>
    <p:sldId id="370" r:id="rId4"/>
    <p:sldId id="310" r:id="rId5"/>
    <p:sldId id="304" r:id="rId6"/>
    <p:sldId id="335" r:id="rId7"/>
    <p:sldId id="337" r:id="rId8"/>
    <p:sldId id="311" r:id="rId9"/>
    <p:sldId id="313" r:id="rId10"/>
    <p:sldId id="314" r:id="rId11"/>
    <p:sldId id="344" r:id="rId12"/>
    <p:sldId id="315" r:id="rId13"/>
    <p:sldId id="333" r:id="rId14"/>
    <p:sldId id="341" r:id="rId15"/>
    <p:sldId id="340" r:id="rId16"/>
    <p:sldId id="336" r:id="rId17"/>
    <p:sldId id="329" r:id="rId18"/>
    <p:sldId id="318" r:id="rId19"/>
    <p:sldId id="305" r:id="rId20"/>
    <p:sldId id="319" r:id="rId21"/>
    <p:sldId id="348" r:id="rId22"/>
    <p:sldId id="346" r:id="rId23"/>
    <p:sldId id="365" r:id="rId24"/>
    <p:sldId id="347" r:id="rId25"/>
    <p:sldId id="366" r:id="rId26"/>
    <p:sldId id="369" r:id="rId27"/>
    <p:sldId id="367" r:id="rId28"/>
    <p:sldId id="368" r:id="rId29"/>
    <p:sldId id="351" r:id="rId30"/>
    <p:sldId id="349" r:id="rId31"/>
    <p:sldId id="353" r:id="rId32"/>
    <p:sldId id="364" r:id="rId33"/>
    <p:sldId id="354" r:id="rId34"/>
    <p:sldId id="352" r:id="rId35"/>
    <p:sldId id="355" r:id="rId36"/>
    <p:sldId id="357" r:id="rId37"/>
    <p:sldId id="356" r:id="rId38"/>
    <p:sldId id="361" r:id="rId39"/>
    <p:sldId id="362" r:id="rId40"/>
    <p:sldId id="358" r:id="rId41"/>
    <p:sldId id="359" r:id="rId42"/>
    <p:sldId id="363" r:id="rId43"/>
    <p:sldId id="343" r:id="rId4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F5"/>
    <a:srgbClr val="00AD00"/>
    <a:srgbClr val="00B050"/>
    <a:srgbClr val="F00000"/>
    <a:srgbClr val="FF8700"/>
    <a:srgbClr val="FF40FF"/>
    <a:srgbClr val="FF96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1"/>
    <p:restoredTop sz="94577"/>
  </p:normalViewPr>
  <p:slideViewPr>
    <p:cSldViewPr snapToGrid="0" snapToObjects="1">
      <p:cViewPr varScale="1">
        <p:scale>
          <a:sx n="116" d="100"/>
          <a:sy n="116" d="100"/>
        </p:scale>
        <p:origin x="7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3E4556-32FF-BD4E-80AE-56BEDB408CE9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D342F-EA45-A742-BB99-05FCC0C75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6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223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22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10E27456-66B3-3B49-B23C-B8BBC0758F90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3628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511E4E76-2E1E-3641-BBF8-4150F8B38EAE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9545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19FA5F5-28EC-1D47-A0A9-7C36BEFD36DC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5113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Each machine that comes off the assembly line is like a piece of software. This is obviously a false analogy.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295BDC1-3026-9F45-A4B5-397C1338EC3F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2760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Each machine that comes off the assembly line is like a piece of software. This is obviously a false analogy.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295BDC1-3026-9F45-A4B5-397C1338EC3F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 about ”branding” and every company having the best flavor of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81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76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D342F-EA45-A742-BB99-05FCC0C7592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58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80C43-5950-D540-8592-DE1A58816521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31407-D10C-E84C-91E8-C8F1CCA7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8DEA-0E85-4049-8A41-C7D699585A0A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CD5-F810-B74D-8C40-D4C1DE7A3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1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8F6F81-CC2B-074C-8944-8673CDC0A22D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3F2D7-BFB8-A149-9E5A-7EAD7B611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98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2BA876-BB6B-EA4D-ADF3-6AF0E1EB5FDC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12074-7F1E-2C49-AB9E-D61C3FCCEB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C49246-7A26-DF4F-8CD2-B7FF41D8909F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06F19-16C0-7E45-B4C3-5A007AA5B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8DE4A-331F-BE43-8859-720AE9256C44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FBC76-149E-4D42-903A-E04DE6143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3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25AF1-8395-DD47-92A3-D3174D4A222C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42C0F-F2E3-AF4D-9A09-A09B625E0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13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907C6-2DE4-B644-A7EB-DEAF756D8900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89DEA-C453-4D4F-B7F0-4A431A652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30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D58130-77FE-C84F-B8A9-8D6ED66079FB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FB2FB-253D-1F49-A19A-E5688782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8C5CB-DCE0-0643-858F-CA6DA1355CEB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4EE2-8DC6-B549-BC6F-7688EC49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9C40A-1064-FD47-8360-6B9EFFFE6301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03FEF-4805-C64E-88EB-F9E205981C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9C14693F-44E1-004D-9EB3-3E9FA7187FA4}" type="datetimeFigureOut">
              <a:rPr lang="en-US" altLang="en-US"/>
              <a:pPr/>
              <a:t>8/23/21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E167CB1-2301-014F-AA9D-BB6480477A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AAADA-AA9E-8D46-96F5-929EF7BC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19" y="-132873"/>
            <a:ext cx="10536865" cy="7024577"/>
          </a:xfrm>
          <a:prstGeom prst="rect">
            <a:avLst/>
          </a:prstGeom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609319" y="4870113"/>
            <a:ext cx="70823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400" b="1" dirty="0">
                <a:solidFill>
                  <a:schemeClr val="bg1"/>
                </a:solidFill>
              </a:rPr>
              <a:t>Software Engineering Process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"/>
          <p:cNvGrpSpPr>
            <a:grpSpLocks/>
          </p:cNvGrpSpPr>
          <p:nvPr/>
        </p:nvGrpSpPr>
        <p:grpSpPr bwMode="auto">
          <a:xfrm>
            <a:off x="4241800" y="444500"/>
            <a:ext cx="4687888" cy="2978150"/>
            <a:chOff x="4241799" y="133048"/>
            <a:chExt cx="4688568" cy="29788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799" y="133048"/>
              <a:ext cx="4412303" cy="29549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540" name="TextBox 3"/>
            <p:cNvSpPr txBox="1">
              <a:spLocks noChangeArrowheads="1"/>
            </p:cNvSpPr>
            <p:nvPr/>
          </p:nvSpPr>
          <p:spPr bwMode="auto">
            <a:xfrm rot="5400000">
              <a:off x="7978461" y="2159951"/>
              <a:ext cx="1627547" cy="27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http://flic.kr/p/9xmccb</a:t>
              </a:r>
            </a:p>
          </p:txBody>
        </p:sp>
      </p:grpSp>
      <p:sp>
        <p:nvSpPr>
          <p:cNvPr id="26632" name="TextBox 1"/>
          <p:cNvSpPr txBox="1">
            <a:spLocks noChangeArrowheads="1"/>
          </p:cNvSpPr>
          <p:nvPr/>
        </p:nvSpPr>
        <p:spPr bwMode="auto">
          <a:xfrm>
            <a:off x="68263" y="444500"/>
            <a:ext cx="41735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What is software engineering more like?</a:t>
            </a:r>
          </a:p>
        </p:txBody>
      </p:sp>
      <p:sp>
        <p:nvSpPr>
          <p:cNvPr id="26633" name="TextBox 5"/>
          <p:cNvSpPr txBox="1">
            <a:spLocks noChangeArrowheads="1"/>
          </p:cNvSpPr>
          <p:nvPr/>
        </p:nvSpPr>
        <p:spPr bwMode="auto">
          <a:xfrm>
            <a:off x="0" y="2425049"/>
            <a:ext cx="424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dirty="0"/>
              <a:t>Mass manufacturing?</a:t>
            </a:r>
          </a:p>
        </p:txBody>
      </p:sp>
      <p:sp>
        <p:nvSpPr>
          <p:cNvPr id="26631" name="TextBox 8"/>
          <p:cNvSpPr txBox="1">
            <a:spLocks noChangeArrowheads="1"/>
          </p:cNvSpPr>
          <p:nvPr/>
        </p:nvSpPr>
        <p:spPr bwMode="auto">
          <a:xfrm>
            <a:off x="0" y="5375336"/>
            <a:ext cx="4241799" cy="46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dirty="0"/>
              <a:t>New product development?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41800" y="3833813"/>
            <a:ext cx="4687888" cy="2586037"/>
            <a:chOff x="4241800" y="3833813"/>
            <a:chExt cx="4687888" cy="2586037"/>
          </a:xfrm>
        </p:grpSpPr>
        <p:pic>
          <p:nvPicPr>
            <p:cNvPr id="26628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2" r="11562"/>
            <a:stretch>
              <a:fillRect/>
            </a:stretch>
          </p:blipFill>
          <p:spPr bwMode="auto">
            <a:xfrm>
              <a:off x="4241800" y="3833813"/>
              <a:ext cx="4411663" cy="258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3"/>
            <p:cNvSpPr txBox="1">
              <a:spLocks noChangeArrowheads="1"/>
            </p:cNvSpPr>
            <p:nvPr/>
          </p:nvSpPr>
          <p:spPr bwMode="auto">
            <a:xfrm rot="5400000">
              <a:off x="7977982" y="5468144"/>
              <a:ext cx="16271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http://flic.kr/p/edV9JR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33305" y="476870"/>
            <a:ext cx="1257845" cy="46166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</a:rPr>
              <a:t>web app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164" y="896551"/>
            <a:ext cx="720454" cy="276999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40FF"/>
                </a:solidFill>
              </a:rPr>
              <a:t>web app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59865" y="1087186"/>
            <a:ext cx="545342" cy="215444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FF40FF"/>
                </a:solidFill>
              </a:rPr>
              <a:t>web app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95516" y="1237592"/>
            <a:ext cx="364202" cy="153888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">
                <a:solidFill>
                  <a:srgbClr val="FF40FF"/>
                </a:solidFill>
              </a:rPr>
              <a:t>web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56766" y="3833564"/>
            <a:ext cx="1257845" cy="46166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</a:rPr>
              <a:t>web app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"/>
          <p:cNvGrpSpPr>
            <a:grpSpLocks/>
          </p:cNvGrpSpPr>
          <p:nvPr/>
        </p:nvGrpSpPr>
        <p:grpSpPr bwMode="auto">
          <a:xfrm>
            <a:off x="4241800" y="444500"/>
            <a:ext cx="4687888" cy="2978150"/>
            <a:chOff x="4241799" y="133048"/>
            <a:chExt cx="4688568" cy="29788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799" y="133048"/>
              <a:ext cx="4412303" cy="29549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540" name="TextBox 3"/>
            <p:cNvSpPr txBox="1">
              <a:spLocks noChangeArrowheads="1"/>
            </p:cNvSpPr>
            <p:nvPr/>
          </p:nvSpPr>
          <p:spPr bwMode="auto">
            <a:xfrm rot="5400000">
              <a:off x="7978461" y="2159951"/>
              <a:ext cx="1627547" cy="27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http://flic.kr/p/9xmccb</a:t>
              </a:r>
            </a:p>
          </p:txBody>
        </p:sp>
      </p:grpSp>
      <p:grpSp>
        <p:nvGrpSpPr>
          <p:cNvPr id="26626" name="Group 6"/>
          <p:cNvGrpSpPr>
            <a:grpSpLocks/>
          </p:cNvGrpSpPr>
          <p:nvPr/>
        </p:nvGrpSpPr>
        <p:grpSpPr bwMode="auto">
          <a:xfrm>
            <a:off x="68263" y="444500"/>
            <a:ext cx="4173537" cy="1539875"/>
            <a:chOff x="-9525" y="1082675"/>
            <a:chExt cx="4173538" cy="1539875"/>
          </a:xfrm>
        </p:grpSpPr>
        <p:sp>
          <p:nvSpPr>
            <p:cNvPr id="26632" name="TextBox 1"/>
            <p:cNvSpPr txBox="1">
              <a:spLocks noChangeArrowheads="1"/>
            </p:cNvSpPr>
            <p:nvPr/>
          </p:nvSpPr>
          <p:spPr bwMode="auto">
            <a:xfrm>
              <a:off x="-9525" y="1082675"/>
              <a:ext cx="4173538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3200"/>
                <a:t>Waterfall is a “defined” process control model</a:t>
              </a:r>
            </a:p>
          </p:txBody>
        </p:sp>
        <p:sp>
          <p:nvSpPr>
            <p:cNvPr id="26633" name="TextBox 5"/>
            <p:cNvSpPr txBox="1">
              <a:spLocks noChangeArrowheads="1"/>
            </p:cNvSpPr>
            <p:nvPr/>
          </p:nvSpPr>
          <p:spPr bwMode="auto">
            <a:xfrm>
              <a:off x="0" y="2160588"/>
              <a:ext cx="41481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dirty="0"/>
                <a:t>(good for mass manufacturing)</a:t>
              </a:r>
            </a:p>
          </p:txBody>
        </p:sp>
      </p:grpSp>
      <p:grpSp>
        <p:nvGrpSpPr>
          <p:cNvPr id="26627" name="Group 5"/>
          <p:cNvGrpSpPr>
            <a:grpSpLocks/>
          </p:cNvGrpSpPr>
          <p:nvPr/>
        </p:nvGrpSpPr>
        <p:grpSpPr bwMode="auto">
          <a:xfrm>
            <a:off x="106363" y="3868739"/>
            <a:ext cx="3930650" cy="1869344"/>
            <a:chOff x="98669" y="4090890"/>
            <a:chExt cx="4818062" cy="1869837"/>
          </a:xfrm>
        </p:grpSpPr>
        <p:sp>
          <p:nvSpPr>
            <p:cNvPr id="26630" name="TextBox 7"/>
            <p:cNvSpPr txBox="1">
              <a:spLocks noChangeArrowheads="1"/>
            </p:cNvSpPr>
            <p:nvPr/>
          </p:nvSpPr>
          <p:spPr bwMode="auto">
            <a:xfrm>
              <a:off x="98669" y="4090890"/>
              <a:ext cx="4818062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3200"/>
                <a:t>Software devel. needs an “empirical” model</a:t>
              </a:r>
            </a:p>
          </p:txBody>
        </p:sp>
        <p:sp>
          <p:nvSpPr>
            <p:cNvPr id="26631" name="TextBox 8"/>
            <p:cNvSpPr txBox="1">
              <a:spLocks noChangeArrowheads="1"/>
            </p:cNvSpPr>
            <p:nvPr/>
          </p:nvSpPr>
          <p:spPr bwMode="auto">
            <a:xfrm>
              <a:off x="98669" y="5129511"/>
              <a:ext cx="4818062" cy="8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dirty="0"/>
                <a:t>(good for new product development)</a:t>
              </a:r>
            </a:p>
          </p:txBody>
        </p:sp>
      </p:grpSp>
      <p:pic>
        <p:nvPicPr>
          <p:cNvPr id="2662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r="11562"/>
          <a:stretch>
            <a:fillRect/>
          </a:stretch>
        </p:blipFill>
        <p:spPr bwMode="auto">
          <a:xfrm>
            <a:off x="4241800" y="3833813"/>
            <a:ext cx="44116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3"/>
          <p:cNvSpPr txBox="1">
            <a:spLocks noChangeArrowheads="1"/>
          </p:cNvSpPr>
          <p:nvPr/>
        </p:nvSpPr>
        <p:spPr bwMode="auto">
          <a:xfrm rot="5400000">
            <a:off x="7977982" y="546814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http://flic.kr/p/edV9JR</a:t>
            </a:r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/>
          <p:cNvSpPr>
            <a:spLocks noGrp="1"/>
          </p:cNvSpPr>
          <p:nvPr>
            <p:ph type="title"/>
          </p:nvPr>
        </p:nvSpPr>
        <p:spPr>
          <a:xfrm>
            <a:off x="457200" y="238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Basis of empirical process model…</a:t>
            </a:r>
          </a:p>
        </p:txBody>
      </p:sp>
      <p:grpSp>
        <p:nvGrpSpPr>
          <p:cNvPr id="28674" name="Group 9"/>
          <p:cNvGrpSpPr>
            <a:grpSpLocks/>
          </p:cNvGrpSpPr>
          <p:nvPr/>
        </p:nvGrpSpPr>
        <p:grpSpPr bwMode="auto">
          <a:xfrm>
            <a:off x="2938463" y="1363663"/>
            <a:ext cx="3267075" cy="4319587"/>
            <a:chOff x="7158253" y="269370"/>
            <a:chExt cx="1888632" cy="2494631"/>
          </a:xfrm>
        </p:grpSpPr>
        <p:sp>
          <p:nvSpPr>
            <p:cNvPr id="28675" name="TextBox 4"/>
            <p:cNvSpPr txBox="1">
              <a:spLocks noChangeArrowheads="1"/>
            </p:cNvSpPr>
            <p:nvPr/>
          </p:nvSpPr>
          <p:spPr bwMode="auto">
            <a:xfrm>
              <a:off x="7477132" y="269370"/>
              <a:ext cx="1251725" cy="40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4000"/>
                <a:t>Feedback</a:t>
              </a:r>
            </a:p>
          </p:txBody>
        </p:sp>
        <p:sp>
          <p:nvSpPr>
            <p:cNvPr id="28676" name="TextBox 5"/>
            <p:cNvSpPr txBox="1">
              <a:spLocks noChangeArrowheads="1"/>
            </p:cNvSpPr>
            <p:nvPr/>
          </p:nvSpPr>
          <p:spPr bwMode="auto">
            <a:xfrm>
              <a:off x="7452139" y="2355241"/>
              <a:ext cx="1450494" cy="40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4000"/>
                <a:t>Adaptation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7340876" y="675515"/>
              <a:ext cx="1706009" cy="832461"/>
            </a:xfrm>
            <a:prstGeom prst="curvedDownArrow">
              <a:avLst>
                <a:gd name="adj1" fmla="val 47770"/>
                <a:gd name="adj2" fmla="val 94968"/>
                <a:gd name="adj3" fmla="val 4647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9" name="Curved Down Arrow 8"/>
            <p:cNvSpPr/>
            <p:nvPr/>
          </p:nvSpPr>
          <p:spPr>
            <a:xfrm rot="10800000">
              <a:off x="7158253" y="1562068"/>
              <a:ext cx="1706009" cy="833377"/>
            </a:xfrm>
            <a:prstGeom prst="curvedDownArrow">
              <a:avLst>
                <a:gd name="adj1" fmla="val 47770"/>
                <a:gd name="adj2" fmla="val 94968"/>
                <a:gd name="adj3" fmla="val 4647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29698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704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29705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29706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29707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29708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29709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29710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29711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30722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729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30730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30731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30732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30733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30734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30735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30736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1275" y="3211513"/>
            <a:ext cx="19415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Where are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feedback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&amp;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adaptation?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31746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756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31757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31758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31759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31760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31761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31762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31763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74713" y="3360738"/>
            <a:ext cx="7559675" cy="1577975"/>
            <a:chOff x="874565" y="3360868"/>
            <a:chExt cx="7559599" cy="157788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874565" y="4160922"/>
              <a:ext cx="7559599" cy="0"/>
            </a:xfrm>
            <a:prstGeom prst="line">
              <a:avLst/>
            </a:prstGeom>
            <a:ln w="76200" cmpd="sng">
              <a:solidFill>
                <a:srgbClr val="FF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49" name="TextBox 3"/>
            <p:cNvSpPr txBox="1">
              <a:spLocks noChangeArrowheads="1"/>
            </p:cNvSpPr>
            <p:nvPr/>
          </p:nvSpPr>
          <p:spPr bwMode="auto">
            <a:xfrm>
              <a:off x="4063959" y="4415533"/>
              <a:ext cx="15713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Feedback</a:t>
              </a:r>
            </a:p>
          </p:txBody>
        </p:sp>
        <p:sp>
          <p:nvSpPr>
            <p:cNvPr id="31750" name="TextBox 21"/>
            <p:cNvSpPr txBox="1">
              <a:spLocks noChangeArrowheads="1"/>
            </p:cNvSpPr>
            <p:nvPr/>
          </p:nvSpPr>
          <p:spPr bwMode="auto">
            <a:xfrm>
              <a:off x="3943598" y="3360868"/>
              <a:ext cx="18120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Adaptation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687513"/>
            <a:ext cx="66802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Box 4"/>
          <p:cNvSpPr txBox="1">
            <a:spLocks noChangeArrowheads="1"/>
          </p:cNvSpPr>
          <p:nvPr/>
        </p:nvSpPr>
        <p:spPr bwMode="auto">
          <a:xfrm>
            <a:off x="7831138" y="6581775"/>
            <a:ext cx="1312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Larman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Figure 2.1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0" y="18415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Iterative and incremental development</a:t>
            </a:r>
          </a:p>
          <a:p>
            <a:pPr algn="ctr" eaLnBrk="1" hangingPunct="1"/>
            <a:r>
              <a:rPr lang="en-US" altLang="en-US"/>
              <a:t>also called </a:t>
            </a:r>
            <a:r>
              <a:rPr lang="en-US" altLang="en-US" i="1"/>
              <a:t>iterative and evolutionary</a:t>
            </a:r>
          </a:p>
        </p:txBody>
      </p:sp>
      <p:pic>
        <p:nvPicPr>
          <p:cNvPr id="3277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687513"/>
            <a:ext cx="21971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259138"/>
            <a:ext cx="8001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568450"/>
            <a:ext cx="3175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How long should iterations be?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Short is good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2 to 6 weeks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1 is too short to get meaningful feedback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Long iterations subvert the core motivation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0"/>
          <a:stretch>
            <a:fillRect/>
          </a:stretch>
        </p:blipFill>
        <p:spPr bwMode="auto">
          <a:xfrm>
            <a:off x="1593850" y="3787775"/>
            <a:ext cx="59563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7502525" y="6581775"/>
            <a:ext cx="165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404040"/>
                </a:solidFill>
              </a:rPr>
              <a:t>http://flic.kr/p/368zW7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816225"/>
            <a:ext cx="328612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111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and incremental development addresses the </a:t>
            </a:r>
            <a:r>
              <a:rPr lang="en-US" altLang="en-US" i="1">
                <a:solidFill>
                  <a:srgbClr val="FF00FF"/>
                </a:solidFill>
                <a:ea typeface="ＭＳ Ｐゴシック" charset="-128"/>
              </a:rPr>
              <a:t>“yes…but” problem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82588" y="1357313"/>
            <a:ext cx="4513262" cy="3638550"/>
          </a:xfrm>
          <a:prstGeom prst="wedgeEllipseCallout">
            <a:avLst>
              <a:gd name="adj1" fmla="val 52738"/>
              <a:gd name="adj2" fmla="val 35596"/>
            </a:avLst>
          </a:prstGeom>
          <a:solidFill>
            <a:schemeClr val="tx1"/>
          </a:solidFill>
          <a:ln w="57150" cmpd="sng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Yes, that’s what I asked for, but now that I try it, what I </a:t>
            </a:r>
            <a:r>
              <a:rPr lang="en-US" altLang="en-US" sz="2800" u="sng">
                <a:solidFill>
                  <a:srgbClr val="000000"/>
                </a:solidFill>
                <a:latin typeface="Comic Sans MS" charset="0"/>
              </a:rPr>
              <a:t>really</a:t>
            </a:r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 need is something slightly different.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871788"/>
            <a:ext cx="8875712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" name="TextBox 2"/>
          <p:cNvSpPr txBox="1">
            <a:spLocks noChangeArrowheads="1"/>
          </p:cNvSpPr>
          <p:nvPr/>
        </p:nvSpPr>
        <p:spPr bwMode="auto">
          <a:xfrm>
            <a:off x="7831138" y="6581775"/>
            <a:ext cx="1312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</a:rPr>
              <a:t>Larman Figure 2.2</a:t>
            </a:r>
          </a:p>
        </p:txBody>
      </p:sp>
      <p:sp>
        <p:nvSpPr>
          <p:cNvPr id="3584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System converges over time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906463" y="1700213"/>
            <a:ext cx="1919287" cy="1747837"/>
            <a:chOff x="1625776" y="1928813"/>
            <a:chExt cx="1919561" cy="174783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>
              <a:off x="1749619" y="2690813"/>
              <a:ext cx="671608" cy="985837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49" name="TextBox 4"/>
            <p:cNvSpPr txBox="1">
              <a:spLocks noChangeArrowheads="1"/>
            </p:cNvSpPr>
            <p:nvPr/>
          </p:nvSpPr>
          <p:spPr bwMode="auto">
            <a:xfrm>
              <a:off x="1625776" y="1928813"/>
              <a:ext cx="1919561" cy="831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Unstable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requirements</a:t>
              </a:r>
            </a:p>
          </p:txBody>
        </p:sp>
      </p:grp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6754813" y="2012950"/>
            <a:ext cx="1984375" cy="1790700"/>
            <a:chOff x="6054070" y="2189659"/>
            <a:chExt cx="1983443" cy="179020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>
              <a:off x="6304777" y="2994299"/>
              <a:ext cx="672784" cy="985564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47" name="TextBox 9"/>
            <p:cNvSpPr txBox="1">
              <a:spLocks noChangeArrowheads="1"/>
            </p:cNvSpPr>
            <p:nvPr/>
          </p:nvSpPr>
          <p:spPr bwMode="auto">
            <a:xfrm>
              <a:off x="6054070" y="2189659"/>
              <a:ext cx="1983443" cy="831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Requirements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more stable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2"/>
          <p:cNvSpPr txBox="1">
            <a:spLocks noChangeArrowheads="1"/>
          </p:cNvSpPr>
          <p:nvPr/>
        </p:nvSpPr>
        <p:spPr bwMode="auto">
          <a:xfrm>
            <a:off x="0" y="3302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Engineering software is a big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3822" y="4511806"/>
            <a:ext cx="7416357" cy="1815882"/>
          </a:xfrm>
          <a:prstGeom prst="rect">
            <a:avLst/>
          </a:prstGeom>
          <a:noFill/>
        </p:spPr>
        <p:txBody>
          <a:bodyPr numCol="2" spcCol="182880"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Variety of tasks: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Requirements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Design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Implementation</a:t>
            </a:r>
          </a:p>
          <a:p>
            <a:pPr>
              <a:defRPr/>
            </a:pPr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Verification (testing)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Maintenance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47490" y="1268109"/>
            <a:ext cx="4350602" cy="2872077"/>
          </a:xfrm>
          <a:prstGeom prst="rect">
            <a:avLst/>
          </a:prstGeom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 rot="5400000">
            <a:off x="8185944" y="320119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404040"/>
                </a:solidFill>
              </a:rPr>
              <a:t>http://flic.kr/p/5w9rXP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802" t="3615" r="2170" b="6747"/>
          <a:stretch/>
        </p:blipFill>
        <p:spPr>
          <a:xfrm>
            <a:off x="265384" y="1268110"/>
            <a:ext cx="4085016" cy="2872077"/>
          </a:xfrm>
          <a:prstGeom prst="rect">
            <a:avLst/>
          </a:prstGeom>
        </p:spPr>
      </p:pic>
      <p:sp>
        <p:nvSpPr>
          <p:cNvPr id="15366" name="TextBox 7"/>
          <p:cNvSpPr txBox="1">
            <a:spLocks noChangeArrowheads="1"/>
          </p:cNvSpPr>
          <p:nvPr/>
        </p:nvSpPr>
        <p:spPr bwMode="auto">
          <a:xfrm rot="16200000">
            <a:off x="-651668" y="320119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http://flic.kr/p/7GereG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More </a:t>
            </a:r>
            <a:r>
              <a:rPr lang="en-US" altLang="en-US" i="1">
                <a:solidFill>
                  <a:srgbClr val="00FFFF"/>
                </a:solidFill>
                <a:ea typeface="ＭＳ Ｐゴシック" charset="-128"/>
              </a:rPr>
              <a:t>benefits</a:t>
            </a:r>
            <a:r>
              <a:rPr lang="en-US" altLang="en-US">
                <a:solidFill>
                  <a:srgbClr val="00FFFF"/>
                </a:solidFill>
                <a:ea typeface="ＭＳ Ｐゴシック" charset="-128"/>
              </a:rPr>
              <a:t> </a:t>
            </a:r>
            <a:r>
              <a:rPr lang="en-US" altLang="en-US">
                <a:ea typeface="ＭＳ Ｐゴシック" charset="-128"/>
              </a:rPr>
              <a:t>of iterative development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Fewer defects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Greater productivity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Early mitigation of risk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Early visible progress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Meet real needs of stakeholders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No “analysis paralysis”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Iterative process improvement</a:t>
            </a:r>
          </a:p>
        </p:txBody>
      </p:sp>
      <p:pic>
        <p:nvPicPr>
          <p:cNvPr id="3686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38116"/>
          <a:stretch>
            <a:fillRect/>
          </a:stretch>
        </p:blipFill>
        <p:spPr bwMode="auto">
          <a:xfrm>
            <a:off x="5729288" y="1643063"/>
            <a:ext cx="3414712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6"/>
          <p:cNvSpPr txBox="1">
            <a:spLocks noChangeArrowheads="1"/>
          </p:cNvSpPr>
          <p:nvPr/>
        </p:nvSpPr>
        <p:spPr bwMode="auto">
          <a:xfrm>
            <a:off x="4127500" y="6581775"/>
            <a:ext cx="1601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http://flic.kr/p/7fD777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10FD22-8132-DC4C-B031-67188AD2DD45}"/>
              </a:ext>
            </a:extLst>
          </p:cNvPr>
          <p:cNvSpPr/>
          <p:nvPr/>
        </p:nvSpPr>
        <p:spPr>
          <a:xfrm>
            <a:off x="1223158" y="831273"/>
            <a:ext cx="6697685" cy="6709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Iterative and incremental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BC82-FF14-F54B-AFB7-C6A1FDA97688}"/>
              </a:ext>
            </a:extLst>
          </p:cNvPr>
          <p:cNvSpPr/>
          <p:nvPr/>
        </p:nvSpPr>
        <p:spPr>
          <a:xfrm>
            <a:off x="2059382" y="5517586"/>
            <a:ext cx="2026723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Test Driven 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DE4B1-F594-F14A-A9B1-6C69DABBB25E}"/>
              </a:ext>
            </a:extLst>
          </p:cNvPr>
          <p:cNvSpPr/>
          <p:nvPr/>
        </p:nvSpPr>
        <p:spPr>
          <a:xfrm>
            <a:off x="5057896" y="5517586"/>
            <a:ext cx="2026723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 Driven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F6F1F-D9B2-094E-9146-7A4B6379130C}"/>
              </a:ext>
            </a:extLst>
          </p:cNvPr>
          <p:cNvSpPr/>
          <p:nvPr/>
        </p:nvSpPr>
        <p:spPr>
          <a:xfrm>
            <a:off x="1222170" y="4489726"/>
            <a:ext cx="2026723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Extreme 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5D676-AD34-C04A-954B-9D48399E6D89}"/>
              </a:ext>
            </a:extLst>
          </p:cNvPr>
          <p:cNvSpPr/>
          <p:nvPr/>
        </p:nvSpPr>
        <p:spPr>
          <a:xfrm>
            <a:off x="5895107" y="4467604"/>
            <a:ext cx="2026723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Rapid Application 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6BAC7-7C2E-1243-BEF9-F8568DB8DEEA}"/>
              </a:ext>
            </a:extLst>
          </p:cNvPr>
          <p:cNvSpPr/>
          <p:nvPr/>
        </p:nvSpPr>
        <p:spPr>
          <a:xfrm>
            <a:off x="3922815" y="4489726"/>
            <a:ext cx="1298370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Scrum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9FFBE-CD12-A64B-9890-6085CEE53898}"/>
              </a:ext>
            </a:extLst>
          </p:cNvPr>
          <p:cNvSpPr/>
          <p:nvPr/>
        </p:nvSpPr>
        <p:spPr>
          <a:xfrm>
            <a:off x="2750404" y="3428411"/>
            <a:ext cx="1310236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Kanban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5B553-0F00-2545-B7C1-E30087DDA48A}"/>
              </a:ext>
            </a:extLst>
          </p:cNvPr>
          <p:cNvSpPr/>
          <p:nvPr/>
        </p:nvSpPr>
        <p:spPr>
          <a:xfrm>
            <a:off x="5091597" y="3428411"/>
            <a:ext cx="1310237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8B8BA0-EEB4-3047-B312-3DB203BE2317}"/>
              </a:ext>
            </a:extLst>
          </p:cNvPr>
          <p:cNvSpPr/>
          <p:nvPr/>
        </p:nvSpPr>
        <p:spPr>
          <a:xfrm>
            <a:off x="2457533" y="1760681"/>
            <a:ext cx="4228935" cy="670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Agile 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2A107-F453-534C-BC4E-ADFFC7687484}"/>
              </a:ext>
            </a:extLst>
          </p:cNvPr>
          <p:cNvSpPr/>
          <p:nvPr/>
        </p:nvSpPr>
        <p:spPr>
          <a:xfrm>
            <a:off x="567052" y="3461866"/>
            <a:ext cx="1310236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Unified Process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8BE72-C84B-504A-8232-2DB0E870CAF2}"/>
              </a:ext>
            </a:extLst>
          </p:cNvPr>
          <p:cNvSpPr/>
          <p:nvPr/>
        </p:nvSpPr>
        <p:spPr>
          <a:xfrm>
            <a:off x="7265725" y="3461865"/>
            <a:ext cx="1310236" cy="670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Crystal Clear</a:t>
            </a:r>
          </a:p>
        </p:txBody>
      </p:sp>
    </p:spTree>
    <p:extLst>
      <p:ext uri="{BB962C8B-B14F-4D97-AF65-F5344CB8AC3E}">
        <p14:creationId xmlns:p14="http://schemas.microsoft.com/office/powerpoint/2010/main" val="16038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6" grpId="0" animBg="1"/>
      <p:bldP spid="9" grpId="0" animBg="1"/>
      <p:bldP spid="12" grpId="0" animBg="1"/>
      <p:bldP spid="7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3DB6-CEB5-1A4A-B4FD-C3D7FC99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 about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ED69-FE64-5C4E-B798-3B4EFE31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Agile and Scrum are used interchangeably</a:t>
            </a:r>
          </a:p>
          <a:p>
            <a:r>
              <a:rPr lang="en-US" dirty="0"/>
              <a:t>Agile is a set of 12 principles</a:t>
            </a:r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FF8700"/>
                </a:solidFill>
              </a:rPr>
              <a:t>Working software is the primary measure of progress</a:t>
            </a:r>
          </a:p>
          <a:p>
            <a:r>
              <a:rPr lang="en-US" dirty="0"/>
              <a:t>Agile is </a:t>
            </a:r>
            <a:r>
              <a:rPr lang="en-US" i="1" u="sng" dirty="0">
                <a:solidFill>
                  <a:srgbClr val="00FFFF"/>
                </a:solidFill>
              </a:rPr>
              <a:t>very broadly</a:t>
            </a:r>
            <a:r>
              <a:rPr lang="en-US" dirty="0"/>
              <a:t> defined</a:t>
            </a:r>
          </a:p>
          <a:p>
            <a:r>
              <a:rPr lang="en-US" dirty="0"/>
              <a:t>Many, many different interpretations</a:t>
            </a:r>
          </a:p>
        </p:txBody>
      </p:sp>
    </p:spTree>
    <p:extLst>
      <p:ext uri="{BB962C8B-B14F-4D97-AF65-F5344CB8AC3E}">
        <p14:creationId xmlns:p14="http://schemas.microsoft.com/office/powerpoint/2010/main" val="233778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5B8E-FA9B-FF4F-A8CA-8A0C56B5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values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2CC6-C565-8148-94BE-7F6EB3F6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Individuals and interactions</a:t>
            </a:r>
            <a:r>
              <a:rPr lang="en-US" dirty="0"/>
              <a:t> </a:t>
            </a:r>
            <a:r>
              <a:rPr lang="en-US" sz="2400" dirty="0"/>
              <a:t>over processes and tools</a:t>
            </a:r>
            <a:endParaRPr lang="en-US" dirty="0"/>
          </a:p>
          <a:p>
            <a:r>
              <a:rPr lang="en-US" b="1" dirty="0"/>
              <a:t>Working software</a:t>
            </a:r>
            <a:r>
              <a:rPr lang="en-US" dirty="0"/>
              <a:t> </a:t>
            </a:r>
            <a:r>
              <a:rPr lang="en-US" sz="2400" dirty="0"/>
              <a:t>over comprehensive documentation</a:t>
            </a:r>
          </a:p>
          <a:p>
            <a:r>
              <a:rPr lang="en-US" b="1" dirty="0"/>
              <a:t>Customer collaboration</a:t>
            </a:r>
            <a:r>
              <a:rPr lang="en-US" dirty="0"/>
              <a:t> </a:t>
            </a:r>
            <a:r>
              <a:rPr lang="en-US" sz="2400" dirty="0"/>
              <a:t>over contract negotiation</a:t>
            </a:r>
            <a:endParaRPr lang="en-US" dirty="0"/>
          </a:p>
          <a:p>
            <a:r>
              <a:rPr lang="en-US" b="1" dirty="0"/>
              <a:t>Responding to change</a:t>
            </a:r>
            <a:r>
              <a:rPr lang="en-US" dirty="0"/>
              <a:t> </a:t>
            </a:r>
            <a:r>
              <a:rPr lang="en-US" sz="2400" dirty="0"/>
              <a:t>over following a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273C6-5D69-CA4A-A19B-37A755E9D108}"/>
              </a:ext>
            </a:extLst>
          </p:cNvPr>
          <p:cNvSpPr txBox="1"/>
          <p:nvPr/>
        </p:nvSpPr>
        <p:spPr>
          <a:xfrm>
            <a:off x="5796643" y="6124059"/>
            <a:ext cx="265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agilemanifesto.org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55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7750-6B49-2B41-88DC-717B0839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values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A020-D041-D945-ADF7-8F3B5BA4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Iterations</a:t>
            </a:r>
          </a:p>
          <a:p>
            <a:r>
              <a:rPr lang="en-US" dirty="0"/>
              <a:t>Customer feedback</a:t>
            </a:r>
          </a:p>
          <a:p>
            <a:r>
              <a:rPr lang="en-US" dirty="0"/>
              <a:t>Deliver software frequently</a:t>
            </a:r>
          </a:p>
          <a:p>
            <a:r>
              <a:rPr lang="en-US" dirty="0"/>
              <a:t>Face-to-face communication</a:t>
            </a:r>
          </a:p>
          <a:p>
            <a:r>
              <a:rPr lang="en-US" dirty="0"/>
              <a:t>Daily cooperation between everyone</a:t>
            </a:r>
          </a:p>
          <a:p>
            <a:r>
              <a:rPr lang="en-US" dirty="0"/>
              <a:t>Reflect on team efficiency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0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00CC-0195-E349-9A96-8686B19C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C384D-86BC-FD41-A618-694E96FBD1D9}"/>
              </a:ext>
            </a:extLst>
          </p:cNvPr>
          <p:cNvSpPr txBox="1"/>
          <p:nvPr/>
        </p:nvSpPr>
        <p:spPr>
          <a:xfrm>
            <a:off x="892366" y="2905780"/>
            <a:ext cx="767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Note: I wouldn’t say all of these are equally </a:t>
            </a:r>
            <a:r>
              <a:rPr lang="en-US" sz="2800" i="1" dirty="0">
                <a:solidFill>
                  <a:srgbClr val="FFFF00"/>
                </a:solidFill>
              </a:rPr>
              <a:t>usefu</a:t>
            </a:r>
            <a:r>
              <a:rPr lang="en-US" sz="2800" dirty="0">
                <a:solidFill>
                  <a:srgbClr val="FFFF00"/>
                </a:solidFill>
              </a:rPr>
              <a:t>l…</a:t>
            </a:r>
          </a:p>
        </p:txBody>
      </p:sp>
    </p:spTree>
    <p:extLst>
      <p:ext uri="{BB962C8B-B14F-4D97-AF65-F5344CB8AC3E}">
        <p14:creationId xmlns:p14="http://schemas.microsoft.com/office/powerpoint/2010/main" val="23768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00CC-0195-E349-9A96-8686B19C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09B9-CB64-2A46-93B5-21B388DE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172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Customer satisfaction by </a:t>
            </a:r>
            <a:r>
              <a:rPr lang="en-US" u="sng" dirty="0"/>
              <a:t>early</a:t>
            </a:r>
            <a:r>
              <a:rPr lang="en-US" dirty="0"/>
              <a:t> and </a:t>
            </a:r>
            <a:r>
              <a:rPr lang="en-US" u="sng" dirty="0"/>
              <a:t>continuous</a:t>
            </a:r>
            <a:r>
              <a:rPr lang="en-US" dirty="0"/>
              <a:t> delivery of valuable software.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Welcome </a:t>
            </a:r>
            <a:r>
              <a:rPr lang="en-US" u="sng" dirty="0"/>
              <a:t>changing</a:t>
            </a:r>
            <a:r>
              <a:rPr lang="en-US" dirty="0"/>
              <a:t> requirements, even in late development.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Deliver working software </a:t>
            </a:r>
            <a:r>
              <a:rPr lang="en-US" u="sng" dirty="0"/>
              <a:t>frequently</a:t>
            </a:r>
            <a:r>
              <a:rPr lang="en-US" dirty="0"/>
              <a:t> (weeks rather than months)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Close, daily </a:t>
            </a:r>
            <a:r>
              <a:rPr lang="en-US" u="sng" dirty="0"/>
              <a:t>cooperation</a:t>
            </a:r>
            <a:r>
              <a:rPr lang="en-US" dirty="0"/>
              <a:t> between business people and developers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66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00CC-0195-E349-9A96-8686B19C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09B9-CB64-2A46-93B5-21B388DE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104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Projects are built around motivated individuals, who should be trusted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u="sng" dirty="0"/>
              <a:t>Face-to-face</a:t>
            </a:r>
            <a:r>
              <a:rPr lang="en-US" dirty="0"/>
              <a:t> conversation is the best form of communication (co-location)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</a:t>
            </a:r>
            <a:r>
              <a:rPr lang="en-US" u="sng" dirty="0"/>
              <a:t>Working software</a:t>
            </a:r>
            <a:r>
              <a:rPr lang="en-US" dirty="0"/>
              <a:t> is the primary measure of progress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Sustainable development, able to maintain a </a:t>
            </a:r>
            <a:r>
              <a:rPr lang="en-US" u="sng" dirty="0"/>
              <a:t>constant pace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11E14-80F1-0D4E-B5CA-35F7BD447D21}"/>
              </a:ext>
            </a:extLst>
          </p:cNvPr>
          <p:cNvSpPr txBox="1"/>
          <p:nvPr/>
        </p:nvSpPr>
        <p:spPr>
          <a:xfrm>
            <a:off x="5960125" y="3502418"/>
            <a:ext cx="2436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COVID anyone?</a:t>
            </a:r>
          </a:p>
        </p:txBody>
      </p:sp>
    </p:spTree>
    <p:extLst>
      <p:ext uri="{BB962C8B-B14F-4D97-AF65-F5344CB8AC3E}">
        <p14:creationId xmlns:p14="http://schemas.microsoft.com/office/powerpoint/2010/main" val="35798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9E8B-F957-9D4C-B9F9-11DE6311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F2DF-DD00-4148-BF17-FBAB6DF1C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172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9. Continuous attention to technical excellence and good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10. Simplicity—the art of maximizing the amount of work not done—is essential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11. Best architectures, requirements, and designs emerge from self-organizing teams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12. Regularly, the team </a:t>
            </a:r>
            <a:r>
              <a:rPr lang="en-US" u="sng" dirty="0"/>
              <a:t>reflects</a:t>
            </a:r>
            <a:r>
              <a:rPr lang="en-US" dirty="0"/>
              <a:t> on how to become more effective, and adjusts accordingly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3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5A2-663F-AD42-8437-9AB04B44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08229"/>
            <a:ext cx="8229600" cy="1143000"/>
          </a:xfrm>
        </p:spPr>
        <p:txBody>
          <a:bodyPr/>
          <a:lstStyle/>
          <a:p>
            <a:r>
              <a:rPr lang="en-US" dirty="0"/>
              <a:t>How to implement these principles?</a:t>
            </a:r>
          </a:p>
        </p:txBody>
      </p:sp>
    </p:spTree>
    <p:extLst>
      <p:ext uri="{BB962C8B-B14F-4D97-AF65-F5344CB8AC3E}">
        <p14:creationId xmlns:p14="http://schemas.microsoft.com/office/powerpoint/2010/main" val="76100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0FC99-372D-B442-B97C-9208D4D623BC}"/>
              </a:ext>
            </a:extLst>
          </p:cNvPr>
          <p:cNvSpPr txBox="1"/>
          <p:nvPr/>
        </p:nvSpPr>
        <p:spPr>
          <a:xfrm>
            <a:off x="895449" y="2710150"/>
            <a:ext cx="7353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Who has heard of </a:t>
            </a:r>
            <a:r>
              <a:rPr lang="en-US" sz="3200" b="1" dirty="0">
                <a:solidFill>
                  <a:srgbClr val="00FFFF"/>
                </a:solidFill>
              </a:rPr>
              <a:t>“Waterfall”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FFFF"/>
                </a:solidFill>
              </a:rPr>
              <a:t>“Agile”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1522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4843-FDA1-4B4D-A457-1C964586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Stand-up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997F-A984-0046-93F1-13460F6F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10" y="1600200"/>
            <a:ext cx="8229600" cy="4525963"/>
          </a:xfrm>
        </p:spPr>
        <p:txBody>
          <a:bodyPr/>
          <a:lstStyle/>
          <a:p>
            <a:r>
              <a:rPr lang="en-US" dirty="0"/>
              <a:t>Daily team meeting</a:t>
            </a:r>
          </a:p>
          <a:p>
            <a:r>
              <a:rPr lang="en-US" dirty="0"/>
              <a:t>Uncomfortable! Stand! </a:t>
            </a:r>
          </a:p>
          <a:p>
            <a:r>
              <a:rPr lang="en-US" dirty="0"/>
              <a:t>Fast and to the point</a:t>
            </a:r>
          </a:p>
          <a:p>
            <a:endParaRPr lang="en-US" dirty="0"/>
          </a:p>
          <a:p>
            <a:r>
              <a:rPr lang="en-US" dirty="0"/>
              <a:t>Everyone talks:</a:t>
            </a:r>
          </a:p>
          <a:p>
            <a:pPr lvl="1"/>
            <a:r>
              <a:rPr lang="en-US" dirty="0"/>
              <a:t>What I did yesterday</a:t>
            </a:r>
          </a:p>
          <a:p>
            <a:pPr lvl="1"/>
            <a:r>
              <a:rPr lang="en-US" dirty="0"/>
              <a:t>What I will work on today</a:t>
            </a:r>
          </a:p>
          <a:p>
            <a:pPr lvl="1"/>
            <a:r>
              <a:rPr lang="en-US" dirty="0"/>
              <a:t>What I am blocked 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16D07-3357-D747-A51A-5E117A85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23" y="2021856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8EE9-2A52-2142-BA2F-693AFF9E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board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4EEAC2-DCC1-2F40-BDDC-18DB6EA3FD6E}"/>
              </a:ext>
            </a:extLst>
          </p:cNvPr>
          <p:cNvGrpSpPr/>
          <p:nvPr/>
        </p:nvGrpSpPr>
        <p:grpSpPr>
          <a:xfrm>
            <a:off x="990600" y="1683657"/>
            <a:ext cx="7162800" cy="4405086"/>
            <a:chOff x="1001486" y="1683657"/>
            <a:chExt cx="7162800" cy="44050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BAAB22-328B-B042-81F3-FEB3CD21737A}"/>
                </a:ext>
              </a:extLst>
            </p:cNvPr>
            <p:cNvSpPr/>
            <p:nvPr/>
          </p:nvSpPr>
          <p:spPr>
            <a:xfrm>
              <a:off x="1001486" y="1683657"/>
              <a:ext cx="2387600" cy="440508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327F4C-6516-7B4E-8E5F-1AE7AEE88AFD}"/>
                </a:ext>
              </a:extLst>
            </p:cNvPr>
            <p:cNvSpPr/>
            <p:nvPr/>
          </p:nvSpPr>
          <p:spPr>
            <a:xfrm>
              <a:off x="3389086" y="1683657"/>
              <a:ext cx="2387600" cy="44050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41B7A5-095C-334E-9074-4BB125D39741}"/>
                </a:ext>
              </a:extLst>
            </p:cNvPr>
            <p:cNvSpPr/>
            <p:nvPr/>
          </p:nvSpPr>
          <p:spPr>
            <a:xfrm>
              <a:off x="5776686" y="1683657"/>
              <a:ext cx="2387600" cy="44050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E760BF-6897-A54C-9269-21974F32C7ED}"/>
              </a:ext>
            </a:extLst>
          </p:cNvPr>
          <p:cNvSpPr txBox="1"/>
          <p:nvPr/>
        </p:nvSpPr>
        <p:spPr>
          <a:xfrm>
            <a:off x="1778000" y="1966686"/>
            <a:ext cx="784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53C8E-1E8E-7F48-991D-64D2C505B70A}"/>
              </a:ext>
            </a:extLst>
          </p:cNvPr>
          <p:cNvSpPr txBox="1"/>
          <p:nvPr/>
        </p:nvSpPr>
        <p:spPr>
          <a:xfrm>
            <a:off x="3893577" y="1966686"/>
            <a:ext cx="1356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1C289-4BDE-7A44-8F8A-87F63E0E1BBB}"/>
              </a:ext>
            </a:extLst>
          </p:cNvPr>
          <p:cNvSpPr txBox="1"/>
          <p:nvPr/>
        </p:nvSpPr>
        <p:spPr>
          <a:xfrm>
            <a:off x="6640286" y="1967653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DFAAD-CFCE-F14E-A7DC-70DD86EE356F}"/>
              </a:ext>
            </a:extLst>
          </p:cNvPr>
          <p:cNvSpPr/>
          <p:nvPr/>
        </p:nvSpPr>
        <p:spPr>
          <a:xfrm>
            <a:off x="1306286" y="2649825"/>
            <a:ext cx="318346" cy="3183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744E56-6BD9-7D45-9253-BF615E7FE937}"/>
              </a:ext>
            </a:extLst>
          </p:cNvPr>
          <p:cNvSpPr/>
          <p:nvPr/>
        </p:nvSpPr>
        <p:spPr>
          <a:xfrm>
            <a:off x="1851877" y="2744166"/>
            <a:ext cx="318346" cy="3183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9238C3-89ED-A44E-B5BE-622C3299A6A2}"/>
              </a:ext>
            </a:extLst>
          </p:cNvPr>
          <p:cNvSpPr/>
          <p:nvPr/>
        </p:nvSpPr>
        <p:spPr>
          <a:xfrm>
            <a:off x="2403273" y="2649825"/>
            <a:ext cx="318346" cy="3183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9E5D4-4DD6-E84D-98B5-792BCFE282A1}"/>
              </a:ext>
            </a:extLst>
          </p:cNvPr>
          <p:cNvSpPr/>
          <p:nvPr/>
        </p:nvSpPr>
        <p:spPr>
          <a:xfrm>
            <a:off x="1465459" y="3205161"/>
            <a:ext cx="318346" cy="3183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5647D-696C-8E41-B74E-6AB7A883163E}"/>
              </a:ext>
            </a:extLst>
          </p:cNvPr>
          <p:cNvSpPr/>
          <p:nvPr/>
        </p:nvSpPr>
        <p:spPr>
          <a:xfrm>
            <a:off x="2084927" y="3205161"/>
            <a:ext cx="318346" cy="3183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06C3EE-F56F-4540-B7D8-7BD0A81DDF43}"/>
              </a:ext>
            </a:extLst>
          </p:cNvPr>
          <p:cNvSpPr/>
          <p:nvPr/>
        </p:nvSpPr>
        <p:spPr>
          <a:xfrm>
            <a:off x="2562446" y="3119438"/>
            <a:ext cx="318346" cy="3183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6822D-C2E7-D142-B466-286FFC9BD0C7}"/>
              </a:ext>
            </a:extLst>
          </p:cNvPr>
          <p:cNvSpPr/>
          <p:nvPr/>
        </p:nvSpPr>
        <p:spPr>
          <a:xfrm>
            <a:off x="1219200" y="3727027"/>
            <a:ext cx="318346" cy="318346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1C0804-1C4A-B543-949A-7AB04A9B2C6F}"/>
              </a:ext>
            </a:extLst>
          </p:cNvPr>
          <p:cNvSpPr/>
          <p:nvPr/>
        </p:nvSpPr>
        <p:spPr>
          <a:xfrm>
            <a:off x="1706881" y="3630353"/>
            <a:ext cx="318346" cy="318346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C84BE-EFE6-BF40-B49E-3BD052FCD1B9}"/>
              </a:ext>
            </a:extLst>
          </p:cNvPr>
          <p:cNvSpPr/>
          <p:nvPr/>
        </p:nvSpPr>
        <p:spPr>
          <a:xfrm>
            <a:off x="2229513" y="3806536"/>
            <a:ext cx="318346" cy="3183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25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25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25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25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25 0 " pathEditMode="relative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E63F-8125-8945-8023-BD6C98C1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D183-A4CB-E247-A9F0-F5DA3BF0F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525" y="2352811"/>
            <a:ext cx="5078627" cy="27930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kanban board team">
            <a:extLst>
              <a:ext uri="{FF2B5EF4-FFF2-40B4-BE49-F238E27FC236}">
                <a16:creationId xmlns:a16="http://schemas.microsoft.com/office/drawing/2014/main" id="{70355F0E-C776-D44B-AF80-2DBAA20A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5" y="1648483"/>
            <a:ext cx="5642919" cy="42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0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2231-0253-5A4D-9B9C-95E20A03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5899-50A2-6344-B268-A2C95E70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added and moved at any time</a:t>
            </a:r>
          </a:p>
          <a:p>
            <a:r>
              <a:rPr lang="en-US" dirty="0"/>
              <a:t>Very useful for tracking progress</a:t>
            </a:r>
          </a:p>
          <a:p>
            <a:r>
              <a:rPr lang="en-US" dirty="0"/>
              <a:t>Quick glance to see everyone’s status and progress</a:t>
            </a:r>
          </a:p>
          <a:p>
            <a:r>
              <a:rPr lang="en-US" dirty="0"/>
              <a:t>Popular at companies</a:t>
            </a:r>
          </a:p>
          <a:p>
            <a:r>
              <a:rPr lang="en-US" dirty="0"/>
              <a:t>I used it at National Instruments and Microsoft</a:t>
            </a:r>
          </a:p>
          <a:p>
            <a:endParaRPr lang="en-US" dirty="0"/>
          </a:p>
          <a:p>
            <a:r>
              <a:rPr lang="en-US" dirty="0"/>
              <a:t>Gamification: who can complete the most?!</a:t>
            </a:r>
          </a:p>
        </p:txBody>
      </p:sp>
    </p:spTree>
    <p:extLst>
      <p:ext uri="{BB962C8B-B14F-4D97-AF65-F5344CB8AC3E}">
        <p14:creationId xmlns:p14="http://schemas.microsoft.com/office/powerpoint/2010/main" val="1520521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923B-AFCB-3242-963F-AE53D6C0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0EFF-9DDA-0F4E-8539-43020F8E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3288"/>
            <a:ext cx="8229600" cy="4525963"/>
          </a:xfrm>
        </p:spPr>
        <p:txBody>
          <a:bodyPr/>
          <a:lstStyle/>
          <a:p>
            <a:r>
              <a:rPr lang="en-US" dirty="0"/>
              <a:t>Two programmers work together at one computer</a:t>
            </a:r>
          </a:p>
          <a:p>
            <a:r>
              <a:rPr lang="en-US" dirty="0"/>
              <a:t>Driver: keyboard and mouse</a:t>
            </a:r>
          </a:p>
          <a:p>
            <a:r>
              <a:rPr lang="en-US" dirty="0"/>
              <a:t>Navigator: observes and provides feedback</a:t>
            </a:r>
          </a:p>
          <a:p>
            <a:endParaRPr lang="en-US" dirty="0"/>
          </a:p>
          <a:p>
            <a:r>
              <a:rPr lang="en-US" dirty="0"/>
              <a:t>After some amount of time, switch!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358C9-6E68-8140-A07A-ACABB77C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557"/>
            <a:ext cx="4390571" cy="247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6EB14-AB5D-244D-B1DB-F616192A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75" y="4477657"/>
            <a:ext cx="4487737" cy="29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9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A15D-D1C6-C84F-95AD-B79ED45D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496"/>
            <a:ext cx="8229600" cy="1143000"/>
          </a:xfrm>
        </p:spPr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1603-29CB-634C-9E85-33DCAAB0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3061"/>
            <a:ext cx="8229600" cy="4525963"/>
          </a:xfrm>
        </p:spPr>
        <p:txBody>
          <a:bodyPr/>
          <a:lstStyle/>
          <a:p>
            <a:r>
              <a:rPr lang="en-US" dirty="0"/>
              <a:t>Two heads are better than one</a:t>
            </a:r>
          </a:p>
          <a:p>
            <a:pPr lvl="1"/>
            <a:r>
              <a:rPr lang="en-US" dirty="0"/>
              <a:t>Reduces communication latency</a:t>
            </a:r>
          </a:p>
          <a:p>
            <a:endParaRPr lang="en-US" dirty="0"/>
          </a:p>
          <a:p>
            <a:r>
              <a:rPr lang="en-US" dirty="0"/>
              <a:t>What if one person is “better” or more experienced?</a:t>
            </a:r>
          </a:p>
          <a:p>
            <a:pPr lvl="1"/>
            <a:r>
              <a:rPr lang="en-US" dirty="0"/>
              <a:t>Expert gets a sounding board and checker</a:t>
            </a:r>
          </a:p>
          <a:p>
            <a:pPr lvl="1"/>
            <a:r>
              <a:rPr lang="en-US" dirty="0"/>
              <a:t>Novice gets to see how expert works</a:t>
            </a:r>
          </a:p>
          <a:p>
            <a:pPr lvl="1"/>
            <a:endParaRPr lang="en-US" dirty="0"/>
          </a:p>
          <a:p>
            <a:r>
              <a:rPr lang="en-US" dirty="0"/>
              <a:t>In practice, it is used sparingly</a:t>
            </a:r>
          </a:p>
          <a:p>
            <a:pPr lvl="1"/>
            <a:r>
              <a:rPr lang="en-US" dirty="0"/>
              <a:t>E.g., working on a tough problem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Stressful</a:t>
            </a:r>
          </a:p>
        </p:txBody>
      </p:sp>
    </p:spTree>
    <p:extLst>
      <p:ext uri="{BB962C8B-B14F-4D97-AF65-F5344CB8AC3E}">
        <p14:creationId xmlns:p14="http://schemas.microsoft.com/office/powerpoint/2010/main" val="77478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1C31-48C3-4D4D-9619-3B8A0D30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2B6B9-9805-3B4D-9F52-07EB59BB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49" y="1886467"/>
            <a:ext cx="5902903" cy="36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1600-9D01-1348-8C49-DA1EA343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950-78CE-EE40-A96B-A4FD8C7AC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Restructure code without changing behavior</a:t>
            </a:r>
          </a:p>
          <a:p>
            <a:endParaRPr lang="en-US" dirty="0"/>
          </a:p>
          <a:p>
            <a:r>
              <a:rPr lang="en-US" dirty="0"/>
              <a:t>Why??</a:t>
            </a:r>
          </a:p>
          <a:p>
            <a:pPr lvl="1"/>
            <a:r>
              <a:rPr lang="en-US" dirty="0"/>
              <a:t>Maintainability: easier to read and change</a:t>
            </a:r>
          </a:p>
          <a:p>
            <a:pPr lvl="1"/>
            <a:r>
              <a:rPr lang="en-US" dirty="0"/>
              <a:t>Extensibility: easier to extend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Break a function up into two functions</a:t>
            </a:r>
          </a:p>
          <a:p>
            <a:pPr lvl="1"/>
            <a:r>
              <a:rPr lang="en-US" dirty="0"/>
              <a:t>Reorganize code to be in classes</a:t>
            </a:r>
          </a:p>
        </p:txBody>
      </p:sp>
    </p:spTree>
    <p:extLst>
      <p:ext uri="{BB962C8B-B14F-4D97-AF65-F5344CB8AC3E}">
        <p14:creationId xmlns:p14="http://schemas.microsoft.com/office/powerpoint/2010/main" val="204233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B8E4-2E5B-1D4E-B495-B8823E8A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595A7-1045-C84B-9A8A-CDF05A2C4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816" y="1794501"/>
            <a:ext cx="6626368" cy="38219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67B2B-5C65-D84E-99B4-F4FAF90D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16" y="1794501"/>
            <a:ext cx="6641734" cy="3821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B5E4E-8D59-6447-AF8F-6A4BC167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16" y="1763572"/>
            <a:ext cx="6769078" cy="4021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BCA3A-4D10-3741-9479-44D7CEA1C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08" y="1763571"/>
            <a:ext cx="7427984" cy="40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03DC-FFF2-2149-BF10-73FB3F64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1C7E-A092-DE47-9581-49F1D7C43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09D6C-1F77-7F4C-9771-9EEE2B47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94" y="1498319"/>
            <a:ext cx="7947212" cy="46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0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1"/>
          <p:cNvSpPr txBox="1">
            <a:spLocks noChangeArrowheads="1"/>
          </p:cNvSpPr>
          <p:nvPr/>
        </p:nvSpPr>
        <p:spPr bwMode="auto">
          <a:xfrm>
            <a:off x="1417638" y="2398713"/>
            <a:ext cx="63087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Practical issue:</a:t>
            </a:r>
            <a:br>
              <a:rPr lang="en-US" altLang="en-US" sz="3200"/>
            </a:br>
            <a:r>
              <a:rPr lang="en-US" altLang="en-US" sz="3200"/>
              <a:t>What order should tasks be done in?</a:t>
            </a:r>
          </a:p>
          <a:p>
            <a:pPr algn="ctr" eaLnBrk="1" hangingPunct="1"/>
            <a:r>
              <a:rPr lang="en-US" altLang="en-US" sz="3200"/>
              <a:t>That is, what </a:t>
            </a:r>
            <a:r>
              <a:rPr lang="en-US" altLang="en-US" sz="3200" i="1">
                <a:solidFill>
                  <a:srgbClr val="00FFFF"/>
                </a:solidFill>
              </a:rPr>
              <a:t>process</a:t>
            </a:r>
            <a:r>
              <a:rPr lang="en-US" altLang="en-US" sz="3200">
                <a:solidFill>
                  <a:srgbClr val="00FFFF"/>
                </a:solidFill>
              </a:rPr>
              <a:t> </a:t>
            </a:r>
            <a:r>
              <a:rPr lang="en-US" altLang="en-US" sz="3200"/>
              <a:t>to use?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C618-0374-EB4F-B7E4-BDF0F5C1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7D71-3457-E543-B7B8-64EBCCE2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that tests your code</a:t>
            </a:r>
          </a:p>
          <a:p>
            <a:r>
              <a:rPr lang="en-US" dirty="0"/>
              <a:t>Ensure correct behavior</a:t>
            </a:r>
          </a:p>
          <a:p>
            <a:r>
              <a:rPr lang="en-US" dirty="0"/>
              <a:t>Identify changes that change behavior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5B877-B187-0244-BB89-322A8893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709894"/>
            <a:ext cx="706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AA8D-2642-B64B-B61D-CC821DD5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4E194-138B-3D47-B9C5-FAF97A0B62A5}"/>
              </a:ext>
            </a:extLst>
          </p:cNvPr>
          <p:cNvSpPr/>
          <p:nvPr/>
        </p:nvSpPr>
        <p:spPr>
          <a:xfrm>
            <a:off x="2593701" y="1697727"/>
            <a:ext cx="1922930" cy="1043173"/>
          </a:xfrm>
          <a:prstGeom prst="rect">
            <a:avLst/>
          </a:prstGeom>
          <a:solidFill>
            <a:srgbClr val="F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BD553-935D-F940-B386-ED8CD1FB4E39}"/>
              </a:ext>
            </a:extLst>
          </p:cNvPr>
          <p:cNvSpPr txBox="1"/>
          <p:nvPr/>
        </p:nvSpPr>
        <p:spPr>
          <a:xfrm>
            <a:off x="874059" y="4010070"/>
            <a:ext cx="46567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”red, green, refactor”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Write tests that fail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Write code that passes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Refactor to make the code better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46D2-BD02-4E41-9D1D-3EA736A69A71}"/>
              </a:ext>
            </a:extLst>
          </p:cNvPr>
          <p:cNvSpPr/>
          <p:nvPr/>
        </p:nvSpPr>
        <p:spPr>
          <a:xfrm>
            <a:off x="6537732" y="1697727"/>
            <a:ext cx="1922930" cy="1043173"/>
          </a:xfrm>
          <a:prstGeom prst="rect">
            <a:avLst/>
          </a:prstGeom>
          <a:solidFill>
            <a:srgbClr val="00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2C6CC-89C1-C74E-902B-1D117D4B3BB1}"/>
              </a:ext>
            </a:extLst>
          </p:cNvPr>
          <p:cNvSpPr/>
          <p:nvPr/>
        </p:nvSpPr>
        <p:spPr>
          <a:xfrm>
            <a:off x="4614802" y="3327671"/>
            <a:ext cx="1922930" cy="1043173"/>
          </a:xfrm>
          <a:prstGeom prst="rect">
            <a:avLst/>
          </a:prstGeom>
          <a:solidFill>
            <a:srgbClr val="000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Refactor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FA5E80-9808-4A4F-B728-EA079017DE6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516631" y="2219314"/>
            <a:ext cx="202110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E42D41-9EAE-3D4B-949E-AF0C3245C34A}"/>
              </a:ext>
            </a:extLst>
          </p:cNvPr>
          <p:cNvCxnSpPr>
            <a:stCxn id="6" idx="2"/>
            <a:endCxn id="8" idx="3"/>
          </p:cNvCxnSpPr>
          <p:nvPr/>
        </p:nvCxnSpPr>
        <p:spPr>
          <a:xfrm flipH="1">
            <a:off x="6537732" y="2740900"/>
            <a:ext cx="961465" cy="1108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056393-127C-2B48-8709-56448A41D61A}"/>
              </a:ext>
            </a:extLst>
          </p:cNvPr>
          <p:cNvCxnSpPr>
            <a:stCxn id="8" idx="1"/>
            <a:endCxn id="4" idx="2"/>
          </p:cNvCxnSpPr>
          <p:nvPr/>
        </p:nvCxnSpPr>
        <p:spPr>
          <a:xfrm flipH="1" flipV="1">
            <a:off x="3555166" y="2740900"/>
            <a:ext cx="1059636" cy="1108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7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8B7D-274F-E546-B1A7-6CD005E1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D1E2-CA1D-4049-BC91-ACC5D4AF2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  <a:p>
            <a:r>
              <a:rPr lang="en-US" dirty="0"/>
              <a:t>Code reviewing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Timeboxing</a:t>
            </a:r>
          </a:p>
          <a:p>
            <a:r>
              <a:rPr lang="en-US" dirty="0"/>
              <a:t>Planning poker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62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1113"/>
            <a:ext cx="8229600" cy="1785937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797050"/>
            <a:ext cx="8229600" cy="294005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Software Engineering Process</a:t>
            </a:r>
          </a:p>
          <a:p>
            <a:r>
              <a:rPr lang="en-US" altLang="en-US" dirty="0">
                <a:ea typeface="ＭＳ Ｐゴシック" charset="-128"/>
              </a:rPr>
              <a:t>Waterfall</a:t>
            </a:r>
          </a:p>
          <a:p>
            <a:r>
              <a:rPr lang="en-US" altLang="en-US" dirty="0">
                <a:ea typeface="ＭＳ Ｐゴシック" charset="-128"/>
              </a:rPr>
              <a:t>Iterative and Incremental</a:t>
            </a:r>
          </a:p>
          <a:p>
            <a:r>
              <a:rPr lang="en-US" altLang="en-US" dirty="0">
                <a:ea typeface="ＭＳ Ｐゴシック" charset="-128"/>
              </a:rPr>
              <a:t>Agile activities</a:t>
            </a:r>
          </a:p>
          <a:p>
            <a:pPr marL="0" indent="0">
              <a:buNone/>
            </a:pPr>
            <a:endParaRPr lang="en-US" altLang="en-US" dirty="0">
              <a:ea typeface="ＭＳ Ｐゴシック" charset="-128"/>
            </a:endParaRPr>
          </a:p>
        </p:txBody>
      </p:sp>
      <p:grpSp>
        <p:nvGrpSpPr>
          <p:cNvPr id="37891" name="Group 1"/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3789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The classic way: Waterfall (sequential) model</a:t>
            </a:r>
          </a:p>
        </p:txBody>
      </p:sp>
      <p:grpSp>
        <p:nvGrpSpPr>
          <p:cNvPr id="18435" name="Group 9"/>
          <p:cNvGrpSpPr>
            <a:grpSpLocks/>
          </p:cNvGrpSpPr>
          <p:nvPr/>
        </p:nvGrpSpPr>
        <p:grpSpPr bwMode="auto">
          <a:xfrm>
            <a:off x="1311275" y="1354138"/>
            <a:ext cx="5892800" cy="4479925"/>
            <a:chOff x="1677248" y="1353927"/>
            <a:chExt cx="5892934" cy="4479674"/>
          </a:xfrm>
        </p:grpSpPr>
        <p:sp>
          <p:nvSpPr>
            <p:cNvPr id="2" name="Rectangle 1"/>
            <p:cNvSpPr/>
            <p:nvPr/>
          </p:nvSpPr>
          <p:spPr>
            <a:xfrm>
              <a:off x="1677248" y="1353927"/>
              <a:ext cx="2060622" cy="634964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6432" y="2344471"/>
              <a:ext cx="2060622" cy="634964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71164" y="3288981"/>
              <a:ext cx="2213025" cy="634964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79250" y="4255714"/>
              <a:ext cx="2060622" cy="634964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09560" y="5198637"/>
              <a:ext cx="2060622" cy="634964"/>
            </a:xfrm>
            <a:prstGeom prst="rect">
              <a:avLst/>
            </a:prstGeom>
            <a:solidFill>
              <a:srgbClr val="00FFFF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Maintenance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3736283" y="1622199"/>
              <a:ext cx="433397" cy="70957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57054" y="2565121"/>
              <a:ext cx="431810" cy="70957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84189" y="3512806"/>
              <a:ext cx="431810" cy="70957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39872" y="4465253"/>
              <a:ext cx="431810" cy="70957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570038" y="800100"/>
            <a:ext cx="6435725" cy="1617663"/>
            <a:chOff x="1569425" y="800818"/>
            <a:chExt cx="6436720" cy="1616230"/>
          </a:xfrm>
        </p:grpSpPr>
        <p:sp>
          <p:nvSpPr>
            <p:cNvPr id="18437" name="TextBox 15"/>
            <p:cNvSpPr txBox="1">
              <a:spLocks noChangeArrowheads="1"/>
            </p:cNvSpPr>
            <p:nvPr/>
          </p:nvSpPr>
          <p:spPr bwMode="auto">
            <a:xfrm>
              <a:off x="5850320" y="1462941"/>
              <a:ext cx="215582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But often a </a:t>
              </a:r>
              <a:r>
                <a:rPr lang="en-US" altLang="en-US" sz="2800" u="sng">
                  <a:solidFill>
                    <a:srgbClr val="FF00FF"/>
                  </a:solidFill>
                </a:rPr>
                <a:t>bad</a:t>
              </a:r>
              <a:r>
                <a:rPr lang="en-US" altLang="en-US" sz="2800">
                  <a:solidFill>
                    <a:srgbClr val="FF00FF"/>
                  </a:solidFill>
                </a:rPr>
                <a:t> way…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569425" y="800818"/>
              <a:ext cx="1813205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826919" y="800818"/>
              <a:ext cx="3178666" cy="948484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could go wrong?</a:t>
            </a:r>
          </a:p>
        </p:txBody>
      </p:sp>
      <p:grpSp>
        <p:nvGrpSpPr>
          <p:cNvPr id="20483" name="Group 9"/>
          <p:cNvGrpSpPr>
            <a:grpSpLocks/>
          </p:cNvGrpSpPr>
          <p:nvPr/>
        </p:nvGrpSpPr>
        <p:grpSpPr bwMode="auto">
          <a:xfrm>
            <a:off x="1392238" y="1354138"/>
            <a:ext cx="5295900" cy="3819525"/>
            <a:chOff x="1677248" y="1353927"/>
            <a:chExt cx="5295004" cy="3820225"/>
          </a:xfrm>
        </p:grpSpPr>
        <p:sp>
          <p:nvSpPr>
            <p:cNvPr id="2" name="Rectangle 1"/>
            <p:cNvSpPr/>
            <p:nvPr/>
          </p:nvSpPr>
          <p:spPr>
            <a:xfrm>
              <a:off x="1677248" y="1353927"/>
              <a:ext cx="2060226" cy="635116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6254" y="2344709"/>
              <a:ext cx="2060226" cy="635116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70819" y="3287856"/>
              <a:ext cx="2212601" cy="635116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78711" y="4254821"/>
              <a:ext cx="2061814" cy="635116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3737474" y="1622263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56481" y="2565411"/>
              <a:ext cx="433315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83420" y="3513323"/>
              <a:ext cx="433314" cy="70974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40525" y="4464409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484" name="TextBox 11"/>
          <p:cNvSpPr txBox="1">
            <a:spLocks noChangeArrowheads="1"/>
          </p:cNvSpPr>
          <p:nvPr/>
        </p:nvSpPr>
        <p:spPr bwMode="auto">
          <a:xfrm>
            <a:off x="322263" y="161925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5" name="TextBox 18"/>
          <p:cNvSpPr txBox="1">
            <a:spLocks noChangeArrowheads="1"/>
          </p:cNvSpPr>
          <p:nvPr/>
        </p:nvSpPr>
        <p:spPr bwMode="auto">
          <a:xfrm>
            <a:off x="1241425" y="2595563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6" name="TextBox 19"/>
          <p:cNvSpPr txBox="1">
            <a:spLocks noChangeArrowheads="1"/>
          </p:cNvSpPr>
          <p:nvPr/>
        </p:nvSpPr>
        <p:spPr bwMode="auto">
          <a:xfrm>
            <a:off x="2116138" y="356076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3 months</a:t>
            </a:r>
          </a:p>
        </p:txBody>
      </p:sp>
      <p:sp>
        <p:nvSpPr>
          <p:cNvPr id="20487" name="TextBox 20"/>
          <p:cNvSpPr txBox="1">
            <a:spLocks noChangeArrowheads="1"/>
          </p:cNvSpPr>
          <p:nvPr/>
        </p:nvSpPr>
        <p:spPr bwMode="auto">
          <a:xfrm>
            <a:off x="3100388" y="453231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8" name="TextBox 21"/>
          <p:cNvSpPr txBox="1">
            <a:spLocks noChangeArrowheads="1"/>
          </p:cNvSpPr>
          <p:nvPr/>
        </p:nvSpPr>
        <p:spPr bwMode="auto">
          <a:xfrm>
            <a:off x="6003925" y="5114925"/>
            <a:ext cx="1249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Release!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could go wrong?</a:t>
            </a:r>
          </a:p>
        </p:txBody>
      </p:sp>
      <p:sp>
        <p:nvSpPr>
          <p:cNvPr id="16" name="Freeform 15"/>
          <p:cNvSpPr/>
          <p:nvPr/>
        </p:nvSpPr>
        <p:spPr>
          <a:xfrm>
            <a:off x="3557588" y="1354138"/>
            <a:ext cx="4648200" cy="1979612"/>
          </a:xfrm>
          <a:custGeom>
            <a:avLst/>
            <a:gdLst>
              <a:gd name="connsiteX0" fmla="*/ 3342517 w 3419251"/>
              <a:gd name="connsiteY0" fmla="*/ 2022693 h 2022693"/>
              <a:gd name="connsiteX1" fmla="*/ 2983107 w 3419251"/>
              <a:gd name="connsiteY1" fmla="*/ 189500 h 2022693"/>
              <a:gd name="connsiteX2" fmla="*/ 0 w 3419251"/>
              <a:gd name="connsiteY2" fmla="*/ 105628 h 2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9251" h="2022693">
                <a:moveTo>
                  <a:pt x="3342517" y="2022693"/>
                </a:moveTo>
                <a:cubicBezTo>
                  <a:pt x="3441355" y="1265852"/>
                  <a:pt x="3540193" y="509011"/>
                  <a:pt x="2983107" y="189500"/>
                </a:cubicBezTo>
                <a:cubicBezTo>
                  <a:pt x="2426021" y="-130011"/>
                  <a:pt x="656923" y="35735"/>
                  <a:pt x="0" y="105628"/>
                </a:cubicBezTo>
              </a:path>
            </a:pathLst>
          </a:custGeom>
          <a:ln w="57150" cmpd="sng">
            <a:solidFill>
              <a:srgbClr val="FF00FF"/>
            </a:solidFill>
            <a:prstDash val="sys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2532" name="Group 9"/>
          <p:cNvGrpSpPr>
            <a:grpSpLocks/>
          </p:cNvGrpSpPr>
          <p:nvPr/>
        </p:nvGrpSpPr>
        <p:grpSpPr bwMode="auto">
          <a:xfrm>
            <a:off x="1392238" y="1354138"/>
            <a:ext cx="5295900" cy="3819525"/>
            <a:chOff x="1677248" y="1353927"/>
            <a:chExt cx="5295004" cy="3820225"/>
          </a:xfrm>
        </p:grpSpPr>
        <p:sp>
          <p:nvSpPr>
            <p:cNvPr id="28" name="Rectangle 27"/>
            <p:cNvSpPr/>
            <p:nvPr/>
          </p:nvSpPr>
          <p:spPr>
            <a:xfrm>
              <a:off x="1677248" y="1353927"/>
              <a:ext cx="2060226" cy="635116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6254" y="2344709"/>
              <a:ext cx="2060226" cy="635116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70819" y="3287856"/>
              <a:ext cx="2212601" cy="635116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78711" y="4254821"/>
              <a:ext cx="2061814" cy="635116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37474" y="1622263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656481" y="2565411"/>
              <a:ext cx="433315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5683420" y="3513323"/>
              <a:ext cx="433314" cy="70974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540525" y="4464409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533" name="TextBox 11"/>
          <p:cNvSpPr txBox="1">
            <a:spLocks noChangeArrowheads="1"/>
          </p:cNvSpPr>
          <p:nvPr/>
        </p:nvSpPr>
        <p:spPr bwMode="auto">
          <a:xfrm>
            <a:off x="322263" y="161925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4" name="TextBox 18"/>
          <p:cNvSpPr txBox="1">
            <a:spLocks noChangeArrowheads="1"/>
          </p:cNvSpPr>
          <p:nvPr/>
        </p:nvSpPr>
        <p:spPr bwMode="auto">
          <a:xfrm>
            <a:off x="1241425" y="2595563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5" name="TextBox 19"/>
          <p:cNvSpPr txBox="1">
            <a:spLocks noChangeArrowheads="1"/>
          </p:cNvSpPr>
          <p:nvPr/>
        </p:nvSpPr>
        <p:spPr bwMode="auto">
          <a:xfrm>
            <a:off x="2116138" y="356076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3 months</a:t>
            </a:r>
          </a:p>
        </p:txBody>
      </p:sp>
      <p:sp>
        <p:nvSpPr>
          <p:cNvPr id="22536" name="TextBox 20"/>
          <p:cNvSpPr txBox="1">
            <a:spLocks noChangeArrowheads="1"/>
          </p:cNvSpPr>
          <p:nvPr/>
        </p:nvSpPr>
        <p:spPr bwMode="auto">
          <a:xfrm>
            <a:off x="3100388" y="453231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7" name="TextBox 21"/>
          <p:cNvSpPr txBox="1">
            <a:spLocks noChangeArrowheads="1"/>
          </p:cNvSpPr>
          <p:nvPr/>
        </p:nvSpPr>
        <p:spPr bwMode="auto">
          <a:xfrm>
            <a:off x="6003925" y="5114925"/>
            <a:ext cx="1249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Release!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326313" y="3381375"/>
            <a:ext cx="1577975" cy="2903538"/>
            <a:chOff x="7326625" y="3381375"/>
            <a:chExt cx="1577975" cy="2903246"/>
          </a:xfrm>
        </p:grpSpPr>
        <p:grpSp>
          <p:nvGrpSpPr>
            <p:cNvPr id="22540" name="Group 16"/>
            <p:cNvGrpSpPr>
              <a:grpSpLocks/>
            </p:cNvGrpSpPr>
            <p:nvPr/>
          </p:nvGrpSpPr>
          <p:grpSpPr bwMode="auto">
            <a:xfrm>
              <a:off x="7326625" y="3381375"/>
              <a:ext cx="1577975" cy="2617788"/>
              <a:chOff x="7565832" y="3381340"/>
              <a:chExt cx="1578168" cy="2617866"/>
            </a:xfrm>
          </p:grpSpPr>
          <p:pic>
            <p:nvPicPr>
              <p:cNvPr id="22542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5832" y="4348119"/>
                <a:ext cx="1578168" cy="1651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Callout 9"/>
              <p:cNvSpPr/>
              <p:nvPr/>
            </p:nvSpPr>
            <p:spPr>
              <a:xfrm>
                <a:off x="7565832" y="3381340"/>
                <a:ext cx="1479731" cy="709563"/>
              </a:xfrm>
              <a:prstGeom prst="wedgeEllipseCallout">
                <a:avLst>
                  <a:gd name="adj1" fmla="val -7881"/>
                  <a:gd name="adj2" fmla="val 82761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solidFill>
                      <a:schemeClr val="bg1"/>
                    </a:solidFill>
                  </a:rPr>
                  <a:t>I don’t like it…</a:t>
                </a:r>
              </a:p>
            </p:txBody>
          </p:sp>
        </p:grpSp>
        <p:sp>
          <p:nvSpPr>
            <p:cNvPr id="22541" name="TextBox 20"/>
            <p:cNvSpPr txBox="1">
              <a:spLocks noChangeArrowheads="1"/>
            </p:cNvSpPr>
            <p:nvPr/>
          </p:nvSpPr>
          <p:spPr bwMode="auto">
            <a:xfrm>
              <a:off x="7575622" y="5915289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/>
                <a:t>Customer</a:t>
              </a:r>
            </a:p>
          </p:txBody>
        </p:sp>
      </p:grp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85938" y="941388"/>
            <a:ext cx="1344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FF"/>
                </a:solidFill>
              </a:rPr>
              <a:t>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2"/>
          <p:cNvSpPr txBox="1">
            <a:spLocks noChangeArrowheads="1"/>
          </p:cNvSpPr>
          <p:nvPr/>
        </p:nvSpPr>
        <p:spPr bwMode="auto">
          <a:xfrm>
            <a:off x="2836863" y="1566863"/>
            <a:ext cx="3479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3200"/>
              <a:t>High failure rates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/>
              <a:t>Low productivity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/>
              <a:t>High defect rates</a:t>
            </a:r>
          </a:p>
        </p:txBody>
      </p:sp>
      <p:sp>
        <p:nvSpPr>
          <p:cNvPr id="24578" name="TextBox 3"/>
          <p:cNvSpPr txBox="1">
            <a:spLocks noChangeArrowheads="1"/>
          </p:cNvSpPr>
          <p:nvPr/>
        </p:nvSpPr>
        <p:spPr bwMode="auto">
          <a:xfrm>
            <a:off x="914400" y="3848100"/>
            <a:ext cx="28527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45% of features</a:t>
            </a:r>
            <a:br>
              <a:rPr lang="en-US" altLang="en-US" sz="3200"/>
            </a:br>
            <a:r>
              <a:rPr lang="en-US" altLang="en-US" sz="3200"/>
              <a:t>in requirements</a:t>
            </a:r>
            <a:br>
              <a:rPr lang="en-US" altLang="en-US" sz="3200"/>
            </a:br>
            <a:r>
              <a:rPr lang="en-US" altLang="en-US" sz="3200"/>
              <a:t>never used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4868863" y="3835400"/>
            <a:ext cx="31146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Early schedule</a:t>
            </a:r>
            <a:br>
              <a:rPr lang="en-US" altLang="en-US" sz="3200"/>
            </a:br>
            <a:r>
              <a:rPr lang="en-US" altLang="en-US" sz="3200"/>
              <a:t>and estimates</a:t>
            </a:r>
            <a:br>
              <a:rPr lang="en-US" altLang="en-US" sz="3200"/>
            </a:br>
            <a:r>
              <a:rPr lang="en-US" altLang="en-US" sz="3200"/>
              <a:t>off by up to 400%</a:t>
            </a:r>
          </a:p>
        </p:txBody>
      </p:sp>
      <p:sp>
        <p:nvSpPr>
          <p:cNvPr id="2458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Waterfall is often a </a:t>
            </a:r>
            <a:r>
              <a:rPr lang="en-US" altLang="en-US" i="1">
                <a:solidFill>
                  <a:srgbClr val="FF00FF"/>
                </a:solidFill>
                <a:ea typeface="ＭＳ Ｐゴシック" charset="-128"/>
              </a:rPr>
              <a:t>poor practice</a:t>
            </a:r>
            <a:endParaRPr lang="en-US" altLang="en-US">
              <a:solidFill>
                <a:srgbClr val="FF00FF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Waterfall doesn’t work</a:t>
            </a:r>
          </a:p>
        </p:txBody>
      </p:sp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False assumption: Specifications …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are predictable and stable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can be correctly defined at the start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have low change rates</a:t>
            </a:r>
          </a:p>
          <a:p>
            <a:pPr lvl="1"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Actual stats: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25% of requirements changed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35% to 50% changed in large projects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6750</TotalTime>
  <Words>1215</Words>
  <Application>Microsoft Macintosh PowerPoint</Application>
  <PresentationFormat>On-screen Show (4:3)</PresentationFormat>
  <Paragraphs>294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Comic Sans MS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is often a poor practice</vt:lpstr>
      <vt:lpstr>Why Waterfall doesn’t work</vt:lpstr>
      <vt:lpstr>PowerPoint Presentation</vt:lpstr>
      <vt:lpstr>PowerPoint Presentation</vt:lpstr>
      <vt:lpstr>Basis of empirical process model…</vt:lpstr>
      <vt:lpstr>Iterative Development Process</vt:lpstr>
      <vt:lpstr>Iterative Development Process</vt:lpstr>
      <vt:lpstr>Iterative Development Process</vt:lpstr>
      <vt:lpstr>PowerPoint Presentation</vt:lpstr>
      <vt:lpstr>How long should iterations be?</vt:lpstr>
      <vt:lpstr>Iterative and incremental development addresses the “yes…but” problem</vt:lpstr>
      <vt:lpstr>System converges over time</vt:lpstr>
      <vt:lpstr>More benefits of iterative development</vt:lpstr>
      <vt:lpstr>PowerPoint Presentation</vt:lpstr>
      <vt:lpstr>Clarification about terms</vt:lpstr>
      <vt:lpstr>High-level values of Agile</vt:lpstr>
      <vt:lpstr>High-level values of Agile</vt:lpstr>
      <vt:lpstr>Agile principles</vt:lpstr>
      <vt:lpstr>Agile principles</vt:lpstr>
      <vt:lpstr>Agile principles</vt:lpstr>
      <vt:lpstr>Agile principles</vt:lpstr>
      <vt:lpstr>How to implement these principles?</vt:lpstr>
      <vt:lpstr>Stand-up meetings</vt:lpstr>
      <vt:lpstr>Kanban board</vt:lpstr>
      <vt:lpstr>Kanban board</vt:lpstr>
      <vt:lpstr>Kanban board </vt:lpstr>
      <vt:lpstr>Pair programming</vt:lpstr>
      <vt:lpstr>Pair programming</vt:lpstr>
      <vt:lpstr>Refactoring</vt:lpstr>
      <vt:lpstr>Refactoring</vt:lpstr>
      <vt:lpstr>Refactoring</vt:lpstr>
      <vt:lpstr>Refactoring</vt:lpstr>
      <vt:lpstr>Unit Tests</vt:lpstr>
      <vt:lpstr>Test Driven Development</vt:lpstr>
      <vt:lpstr>And many more…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301</cp:revision>
  <dcterms:created xsi:type="dcterms:W3CDTF">2011-01-26T19:04:03Z</dcterms:created>
  <dcterms:modified xsi:type="dcterms:W3CDTF">2021-08-23T22:12:11Z</dcterms:modified>
  <cp:category/>
</cp:coreProperties>
</file>